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5"/>
  </p:notesMasterIdLst>
  <p:handoutMasterIdLst>
    <p:handoutMasterId r:id="rId29"/>
  </p:handoutMasterIdLst>
  <p:sldIdLst>
    <p:sldId id="541" r:id="rId3"/>
    <p:sldId id="314" r:id="rId4"/>
    <p:sldId id="542" r:id="rId6"/>
    <p:sldId id="543" r:id="rId7"/>
    <p:sldId id="544" r:id="rId8"/>
    <p:sldId id="545" r:id="rId9"/>
    <p:sldId id="546" r:id="rId10"/>
    <p:sldId id="547" r:id="rId11"/>
    <p:sldId id="527" r:id="rId12"/>
    <p:sldId id="528" r:id="rId13"/>
    <p:sldId id="548" r:id="rId14"/>
    <p:sldId id="549" r:id="rId15"/>
    <p:sldId id="550" r:id="rId16"/>
    <p:sldId id="481" r:id="rId17"/>
    <p:sldId id="457" r:id="rId18"/>
    <p:sldId id="551" r:id="rId19"/>
    <p:sldId id="483" r:id="rId20"/>
    <p:sldId id="529" r:id="rId21"/>
    <p:sldId id="552" r:id="rId22"/>
    <p:sldId id="530" r:id="rId23"/>
    <p:sldId id="553" r:id="rId24"/>
    <p:sldId id="399" r:id="rId25"/>
    <p:sldId id="503" r:id="rId26"/>
    <p:sldId id="502" r:id="rId27"/>
    <p:sldId id="539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FE0DC8"/>
    <a:srgbClr val="F5D2ED"/>
    <a:srgbClr val="FFFAD6"/>
    <a:srgbClr val="FCB9F9"/>
    <a:srgbClr val="F990F3"/>
    <a:srgbClr val="E72B4E"/>
    <a:srgbClr val="CEFFFF"/>
    <a:srgbClr val="FFF6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90" d="100"/>
          <a:sy n="90" d="100"/>
        </p:scale>
        <p:origin x="3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tags" Target="../tags/tag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TEMPLATE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0.jpeg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u=3234744560,3385159880&amp;fm=26&amp;gp=0"/>
          <p:cNvPicPr>
            <a:picLocks noChangeAspect="1"/>
          </p:cNvPicPr>
          <p:nvPr/>
        </p:nvPicPr>
        <p:blipFill>
          <a:blip r:embed="rId1"/>
          <a:srcRect t="13774"/>
          <a:stretch>
            <a:fillRect/>
          </a:stretch>
        </p:blipFill>
        <p:spPr>
          <a:xfrm>
            <a:off x="-26670" y="-30480"/>
            <a:ext cx="12245340" cy="6879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10260" y="1863090"/>
            <a:ext cx="5285105" cy="13220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8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语文园地七</a:t>
            </a:r>
            <a:endParaRPr lang="zh-CN" altLang="en-US" sz="80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 descr="课件用四上 国家统编教材文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" y="133350"/>
            <a:ext cx="7101840" cy="457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365" y="2627630"/>
            <a:ext cx="2311400" cy="2653665"/>
          </a:xfrm>
          <a:prstGeom prst="rect">
            <a:avLst/>
          </a:prstGeom>
        </p:spPr>
      </p:pic>
      <p:sp>
        <p:nvSpPr>
          <p:cNvPr id="11" name="Rectangle 2"/>
          <p:cNvSpPr/>
          <p:nvPr/>
        </p:nvSpPr>
        <p:spPr>
          <a:xfrm flipH="1">
            <a:off x="2239645" y="1253490"/>
            <a:ext cx="9411970" cy="4479290"/>
          </a:xfrm>
          <a:prstGeom prst="wedgeRectCallout">
            <a:avLst>
              <a:gd name="adj1" fmla="val 56072"/>
              <a:gd name="adj2" fmla="val -5960"/>
            </a:avLst>
          </a:prstGeom>
          <a:noFill/>
          <a:ln w="28575" cap="flat" cmpd="sng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indent="1117600" fontAlgn="base">
              <a:lnSpc>
                <a:spcPct val="130000"/>
              </a:lnSpc>
              <a:spcBef>
                <a:spcPts val="600"/>
              </a:spcBef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有的文章写了不止一件事，如《为中华之崛起而读书》一共写了三件事，可以先弄清每件事讲了什么，然后把几件事连起来，就能把握文章的主要内容了。</a:t>
            </a:r>
            <a:endParaRPr lang="zh-CN" altLang="en-US" sz="4400" b="1" strike="noStrike" noProof="1" dirty="0">
              <a:solidFill>
                <a:schemeClr val="tx1"/>
              </a:solidFill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1788115" y="481306"/>
            <a:ext cx="9958617" cy="5103073"/>
            <a:chOff x="2815" y="756"/>
            <a:chExt cx="15682" cy="8042"/>
          </a:xfrm>
        </p:grpSpPr>
        <p:sp>
          <p:nvSpPr>
            <p:cNvPr id="3" name="圆角矩形标注 2"/>
            <p:cNvSpPr/>
            <p:nvPr/>
          </p:nvSpPr>
          <p:spPr>
            <a:xfrm>
              <a:off x="2815" y="804"/>
              <a:ext cx="15490" cy="7994"/>
            </a:xfrm>
            <a:prstGeom prst="wedgeRoundRectCallout">
              <a:avLst>
                <a:gd name="adj1" fmla="val -53674"/>
                <a:gd name="adj2" fmla="val 34208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  <p:sp>
          <p:nvSpPr>
            <p:cNvPr id="8196" name="Rectangle 2"/>
            <p:cNvSpPr txBox="1"/>
            <p:nvPr/>
          </p:nvSpPr>
          <p:spPr>
            <a:xfrm>
              <a:off x="3332" y="756"/>
              <a:ext cx="15165" cy="777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pPr indent="1066800" eaLnBrk="0" fontAlgn="auto" hangingPunct="0">
                <a:lnSpc>
                  <a:spcPct val="130000"/>
                </a:lnSpc>
                <a:spcBef>
                  <a:spcPts val="600"/>
                </a:spcBef>
                <a:extLst>
                  <a:ext uri="{35155182-B16C-46BC-9424-99874614C6A1}">
                    <wpsdc:indentchars xmlns:wpsdc="http://www.wps.cn/officeDocument/2017/drawingmlCustomData" val="200" checksum="1815653725"/>
                  </a:ext>
                </a:extLst>
              </a:pPr>
              <a:r>
                <a:rPr lang="zh-CN" altLang="zh-CN" sz="42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了解课文内容的步骤及方法：（1）可以</a:t>
              </a:r>
              <a:r>
                <a:rPr lang="zh-CN" altLang="zh-CN" sz="4200" b="1" dirty="0">
                  <a:solidFill>
                    <a:srgbClr val="FF00FF"/>
                  </a:solidFill>
                  <a:latin typeface="楷体" panose="02010609060101010101" charset="-122"/>
                  <a:ea typeface="楷体" panose="02010609060101010101" charset="-122"/>
                </a:rPr>
                <a:t>抓住课文的题目</a:t>
              </a:r>
              <a:r>
                <a:rPr lang="zh-CN" altLang="zh-CN" sz="42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。课题往往是最能直接体现文章主要内容的，如看到“观潮”这个题目，我们的脑海中自然会出现问题：谁在观潮？潮是什么样的？课文的主要脉络自然就呈现了。</a:t>
              </a:r>
              <a:endParaRPr lang="zh-CN" altLang="zh-CN" sz="4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2" name="图片 1" descr="3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25" y="4350385"/>
            <a:ext cx="1925955" cy="2047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" name="组合 4"/>
          <p:cNvGrpSpPr/>
          <p:nvPr/>
        </p:nvGrpSpPr>
        <p:grpSpPr>
          <a:xfrm>
            <a:off x="1659963" y="772881"/>
            <a:ext cx="10183701" cy="5157702"/>
            <a:chOff x="3691" y="1586"/>
            <a:chExt cx="16039" cy="8121"/>
          </a:xfrm>
        </p:grpSpPr>
        <p:sp>
          <p:nvSpPr>
            <p:cNvPr id="3" name="圆角矩形标注 2"/>
            <p:cNvSpPr/>
            <p:nvPr/>
          </p:nvSpPr>
          <p:spPr>
            <a:xfrm>
              <a:off x="3691" y="1586"/>
              <a:ext cx="16039" cy="8121"/>
            </a:xfrm>
            <a:prstGeom prst="wedgeRoundRectCallout">
              <a:avLst>
                <a:gd name="adj1" fmla="val -53351"/>
                <a:gd name="adj2" fmla="val 34804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  <p:sp>
          <p:nvSpPr>
            <p:cNvPr id="9220" name="Rectangle 2"/>
            <p:cNvSpPr txBox="1"/>
            <p:nvPr/>
          </p:nvSpPr>
          <p:spPr>
            <a:xfrm>
              <a:off x="4081" y="1610"/>
              <a:ext cx="15498" cy="76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pPr indent="-342900" eaLnBrk="0" hangingPunct="0">
                <a:lnSpc>
                  <a:spcPct val="130000"/>
                </a:lnSpc>
                <a:spcBef>
                  <a:spcPts val="600"/>
                </a:spcBef>
                <a:spcAft>
                  <a:spcPts val="0"/>
                </a:spcAft>
              </a:pPr>
              <a:r>
                <a:rPr lang="en-US" altLang="zh-CN" sz="26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  </a:t>
              </a:r>
              <a:r>
                <a:rPr lang="en-US" altLang="zh-CN" sz="36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  </a:t>
              </a:r>
              <a:r>
                <a:rPr lang="zh-CN" altLang="zh-CN" sz="36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（2）</a:t>
              </a:r>
              <a:r>
                <a:rPr lang="zh-CN" altLang="zh-CN" sz="3600" b="1" dirty="0">
                  <a:solidFill>
                    <a:srgbClr val="FF00FF"/>
                  </a:solidFill>
                  <a:latin typeface="楷体" panose="02010609060101010101" charset="-122"/>
                  <a:ea typeface="楷体" panose="02010609060101010101" charset="-122"/>
                </a:rPr>
                <a:t>理清事情的起因、经过、结果</a:t>
              </a:r>
              <a:r>
                <a:rPr lang="zh-CN" altLang="zh-CN" sz="36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，也能帮我们把握文章的主要内容。例如《女娲补天》这篇课文，起因是天塌了、地裂了，人们生活在水深火热之中；经过是女娲寻找、冶炼五彩石，把天补上了；结果是那天边五彩的云霞就是女娲补天的地方，把起因、经过、结果串联起来，就是文章的主要内容了。</a:t>
              </a:r>
              <a:endParaRPr lang="zh-CN" altLang="zh-CN" sz="36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2" name="图片 1" descr="3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05" y="4366260"/>
            <a:ext cx="1925955" cy="2047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218" name="组合 6"/>
          <p:cNvGrpSpPr/>
          <p:nvPr/>
        </p:nvGrpSpPr>
        <p:grpSpPr>
          <a:xfrm>
            <a:off x="2128838" y="630238"/>
            <a:ext cx="9029700" cy="5381504"/>
            <a:chOff x="3117" y="1248"/>
            <a:chExt cx="14220" cy="8474"/>
          </a:xfrm>
        </p:grpSpPr>
        <p:sp>
          <p:nvSpPr>
            <p:cNvPr id="6" name="圆角矩形标注 5"/>
            <p:cNvSpPr/>
            <p:nvPr/>
          </p:nvSpPr>
          <p:spPr>
            <a:xfrm>
              <a:off x="3117" y="1248"/>
              <a:ext cx="14220" cy="8474"/>
            </a:xfrm>
            <a:prstGeom prst="wedgeRoundRectCallout">
              <a:avLst>
                <a:gd name="adj1" fmla="val -56697"/>
                <a:gd name="adj2" fmla="val 41630"/>
                <a:gd name="adj3" fmla="val 16667"/>
              </a:avLst>
            </a:prstGeom>
            <a:solidFill>
              <a:srgbClr val="FFF0C1"/>
            </a:solidFill>
            <a:ln w="22225" cmpd="sng">
              <a:solidFill>
                <a:srgbClr val="FF00FF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  <p:sp>
          <p:nvSpPr>
            <p:cNvPr id="10243" name="矩形 1"/>
            <p:cNvSpPr/>
            <p:nvPr/>
          </p:nvSpPr>
          <p:spPr>
            <a:xfrm>
              <a:off x="3773" y="1445"/>
              <a:ext cx="13292" cy="80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42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    </a:t>
              </a:r>
              <a:r>
                <a:rPr lang="zh-CN" altLang="en-US" sz="42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（3）了解文章讲了几件事，每件事讲了什么，</a:t>
              </a:r>
              <a:r>
                <a:rPr lang="zh-CN" altLang="en-US" sz="4200" b="1" dirty="0">
                  <a:solidFill>
                    <a:srgbClr val="FF00FF"/>
                  </a:solidFill>
                  <a:latin typeface="楷体" panose="02010609060101010101" charset="-122"/>
                  <a:ea typeface="楷体" panose="02010609060101010101" charset="-122"/>
                </a:rPr>
                <a:t>把几件事连起来</a:t>
              </a:r>
              <a:r>
                <a:rPr lang="zh-CN" altLang="en-US" sz="42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，就可以把握文章的主要内容了。我们还可以通过</a:t>
              </a:r>
              <a:r>
                <a:rPr lang="zh-CN" altLang="en-US" sz="4200" b="1" dirty="0">
                  <a:solidFill>
                    <a:srgbClr val="FF00FF"/>
                  </a:solidFill>
                  <a:latin typeface="楷体" panose="02010609060101010101" charset="-122"/>
                  <a:ea typeface="楷体" panose="02010609060101010101" charset="-122"/>
                </a:rPr>
                <a:t>抓住关键词语</a:t>
              </a:r>
              <a:r>
                <a:rPr lang="zh-CN" altLang="en-US" sz="42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等方法来理解课文内容，阅读课文时，可结合课文内容灵活运用。</a:t>
              </a:r>
              <a:endParaRPr lang="zh-CN" altLang="en-US" sz="4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2" name="图片 1" descr="3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25" y="4350385"/>
            <a:ext cx="1925955" cy="2047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91870" y="2205355"/>
            <a:ext cx="10208895" cy="2393315"/>
          </a:xfrm>
          <a:prstGeom prst="rect">
            <a:avLst/>
          </a:prstGeom>
          <a:noFill/>
          <a:ln w="25400" cmpd="sng">
            <a:noFill/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志存高远 精忠报国 大义凛然 英勇无畏</a:t>
            </a:r>
            <a:endParaRPr lang="zh-CN" altLang="en-US" sz="44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视死如归 铁面无私 秉公执法 刚正不阿</a:t>
            </a:r>
            <a:endParaRPr lang="zh-CN" altLang="en-US" sz="44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6935" y="2205355"/>
            <a:ext cx="612140" cy="6000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27945" y="2242820"/>
            <a:ext cx="756920" cy="5251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18835" y="3420110"/>
            <a:ext cx="937895" cy="55118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03840" y="3349625"/>
            <a:ext cx="466090" cy="621665"/>
          </a:xfrm>
          <a:prstGeom prst="rect">
            <a:avLst/>
          </a:prstGeom>
        </p:spPr>
      </p:pic>
      <p:grpSp>
        <p:nvGrpSpPr>
          <p:cNvPr id="6232" name="组合 12"/>
          <p:cNvGrpSpPr/>
          <p:nvPr/>
        </p:nvGrpSpPr>
        <p:grpSpPr>
          <a:xfrm>
            <a:off x="369253" y="273368"/>
            <a:ext cx="2999892" cy="716280"/>
            <a:chOff x="437" y="513"/>
            <a:chExt cx="4726" cy="1128"/>
          </a:xfrm>
        </p:grpSpPr>
        <p:pic>
          <p:nvPicPr>
            <p:cNvPr id="6233" name="Picture 11" descr="E:\陈文丽\人一语大课堂（下）\人一语大课堂正文\识字加油站.ti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4967" r="93993"/>
            <a:stretch>
              <a:fillRect/>
            </a:stretch>
          </p:blipFill>
          <p:spPr>
            <a:xfrm>
              <a:off x="437" y="513"/>
              <a:ext cx="340" cy="11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234" name="Picture 11" descr="E:\陈文丽\人一语大课堂（下）\人一语大课堂正文\识字加油站.ti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4967" r="93993"/>
            <a:stretch>
              <a:fillRect/>
            </a:stretch>
          </p:blipFill>
          <p:spPr>
            <a:xfrm>
              <a:off x="4823" y="513"/>
              <a:ext cx="340" cy="1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35" name="文本框 6"/>
            <p:cNvSpPr txBox="1"/>
            <p:nvPr/>
          </p:nvSpPr>
          <p:spPr>
            <a:xfrm>
              <a:off x="533" y="528"/>
              <a:ext cx="4310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4000" b="1">
                  <a:latin typeface="黑体" panose="02010609060101010101" pitchFamily="2" charset="-122"/>
                  <a:ea typeface="黑体" panose="02010609060101010101" pitchFamily="2" charset="-122"/>
                </a:rPr>
                <a:t>词句段运用</a:t>
              </a:r>
              <a:endParaRPr lang="zh-CN" altLang="en-US" sz="40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33780" y="1349375"/>
            <a:ext cx="10582910" cy="706755"/>
            <a:chOff x="1628" y="2413"/>
            <a:chExt cx="16666" cy="1113"/>
          </a:xfrm>
        </p:grpSpPr>
        <p:sp>
          <p:nvSpPr>
            <p:cNvPr id="4" name="文本框 3"/>
            <p:cNvSpPr txBox="1"/>
            <p:nvPr/>
          </p:nvSpPr>
          <p:spPr>
            <a:xfrm>
              <a:off x="2360" y="2413"/>
              <a:ext cx="15934" cy="111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4000" b="1">
                  <a:latin typeface="宋体" panose="02010600030101010101" pitchFamily="2" charset="-122"/>
                  <a:ea typeface="宋体" panose="02010600030101010101" pitchFamily="2" charset="-122"/>
                </a:rPr>
                <a:t>读一读，想想这些词语一般用来形容哪些人。</a:t>
              </a:r>
              <a:endParaRPr lang="zh-CN" altLang="en-US" sz="40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1352" name="Picture 2" descr="E:\陈文丽\人一语大课堂正文\印标.tif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28" y="2598"/>
              <a:ext cx="732" cy="74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275" name="文本框 6"/>
          <p:cNvSpPr/>
          <p:nvPr/>
        </p:nvSpPr>
        <p:spPr>
          <a:xfrm>
            <a:off x="1163320" y="4598670"/>
            <a:ext cx="8200390" cy="1874654"/>
          </a:xfrm>
          <a:prstGeom prst="wedgeRoundRectCallout">
            <a:avLst>
              <a:gd name="adj1" fmla="val 54986"/>
              <a:gd name="adj2" fmla="val -14467"/>
              <a:gd name="adj3" fmla="val 16667"/>
            </a:avLst>
          </a:prstGeom>
          <a:solidFill>
            <a:srgbClr val="DBFDFF"/>
          </a:solidFill>
          <a:ln w="9525" cap="flat" cmpd="sng">
            <a:solidFill>
              <a:srgbClr val="9BFEFB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b="1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4000" b="1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这些词语一般用来形容志向远大、热爱祖国、坚强、正直的人。</a:t>
            </a:r>
            <a:endParaRPr lang="zh-CN" altLang="en-US" sz="4000" b="1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8" name="图片 7" descr="4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25050" y="4699635"/>
            <a:ext cx="1362075" cy="1927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27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598170" y="1725930"/>
            <a:ext cx="10995660" cy="4490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志存高远：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指立志很高远，有雄心壮志。</a:t>
            </a:r>
            <a:endParaRPr lang="en-US" altLang="zh-CN" sz="4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精忠报国：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为国家竭尽忠诚，牺牲一切。</a:t>
            </a:r>
            <a:endParaRPr lang="zh-CN" altLang="en-US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大义凛然：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威严不可侵犯的样子，形容为了正义事业坚强不屈。</a:t>
            </a:r>
            <a:endParaRPr lang="zh-CN" altLang="en-US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英勇无畏：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勇敢出众，无所畏惧。</a:t>
            </a:r>
            <a:endParaRPr lang="zh-CN" altLang="en-US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8" name="Freeform: Shape 2"/>
          <p:cNvSpPr/>
          <p:nvPr/>
        </p:nvSpPr>
        <p:spPr>
          <a:xfrm>
            <a:off x="574040" y="623570"/>
            <a:ext cx="2860675" cy="775970"/>
          </a:xfrm>
          <a:custGeom>
            <a:avLst/>
            <a:gdLst>
              <a:gd name="connsiteX0" fmla="*/ 406399 w 4018173"/>
              <a:gd name="connsiteY0" fmla="*/ 0 h 812801"/>
              <a:gd name="connsiteX1" fmla="*/ 757974 w 4018173"/>
              <a:gd name="connsiteY1" fmla="*/ 0 h 812801"/>
              <a:gd name="connsiteX2" fmla="*/ 757984 w 4018173"/>
              <a:gd name="connsiteY2" fmla="*/ 1 h 812801"/>
              <a:gd name="connsiteX3" fmla="*/ 4018173 w 4018173"/>
              <a:gd name="connsiteY3" fmla="*/ 1 h 812801"/>
              <a:gd name="connsiteX4" fmla="*/ 4018173 w 4018173"/>
              <a:gd name="connsiteY4" fmla="*/ 812801 h 812801"/>
              <a:gd name="connsiteX5" fmla="*/ 449473 w 4018173"/>
              <a:gd name="connsiteY5" fmla="*/ 812801 h 812801"/>
              <a:gd name="connsiteX6" fmla="*/ 449473 w 4018173"/>
              <a:gd name="connsiteY6" fmla="*/ 812798 h 812801"/>
              <a:gd name="connsiteX7" fmla="*/ 406399 w 4018173"/>
              <a:gd name="connsiteY7" fmla="*/ 812798 h 812801"/>
              <a:gd name="connsiteX8" fmla="*/ 0 w 4018173"/>
              <a:gd name="connsiteY8" fmla="*/ 406399 h 812801"/>
              <a:gd name="connsiteX9" fmla="*/ 406399 w 4018173"/>
              <a:gd name="connsiteY9" fmla="*/ 0 h 81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18173" h="812801">
                <a:moveTo>
                  <a:pt x="406399" y="0"/>
                </a:moveTo>
                <a:lnTo>
                  <a:pt x="757974" y="0"/>
                </a:lnTo>
                <a:lnTo>
                  <a:pt x="757984" y="1"/>
                </a:lnTo>
                <a:lnTo>
                  <a:pt x="4018173" y="1"/>
                </a:lnTo>
                <a:lnTo>
                  <a:pt x="4018173" y="812801"/>
                </a:lnTo>
                <a:lnTo>
                  <a:pt x="449473" y="812801"/>
                </a:lnTo>
                <a:lnTo>
                  <a:pt x="449473" y="812798"/>
                </a:lnTo>
                <a:lnTo>
                  <a:pt x="406399" y="812798"/>
                </a:lnTo>
                <a:cubicBezTo>
                  <a:pt x="181951" y="812798"/>
                  <a:pt x="0" y="630847"/>
                  <a:pt x="0" y="406399"/>
                </a:cubicBezTo>
                <a:cubicBezTo>
                  <a:pt x="0" y="181951"/>
                  <a:pt x="181951" y="0"/>
                  <a:pt x="40639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r>
              <a:rPr lang="zh-CN" altLang="en-US" sz="4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词语解释</a:t>
            </a:r>
            <a:endParaRPr lang="zh-CN" altLang="en-US" sz="4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11555" y="1235075"/>
            <a:ext cx="10381615" cy="4490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视死如归：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把死看作像回家一样，形容不怕死。</a:t>
            </a:r>
            <a:endParaRPr lang="zh-CN" altLang="en-US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铁面无私：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形容公正严明，不讲情面。</a:t>
            </a:r>
            <a:endParaRPr lang="zh-CN" altLang="en-US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秉公执法：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公正地执行法律。</a:t>
            </a:r>
            <a:endParaRPr lang="zh-CN" altLang="en-US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刚正不阿：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刚强正直，不阿谀奉迎。</a:t>
            </a:r>
            <a:endParaRPr lang="zh-CN" altLang="en-US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00735" y="3002915"/>
            <a:ext cx="10532110" cy="3451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139700"/>
          </a:effectLst>
        </p:spPr>
        <p:txBody>
          <a:bodyPr wrap="square" rtlCol="0">
            <a:spAutoFit/>
          </a:bodyPr>
          <a:p>
            <a:pPr marL="571500" indent="-571500">
              <a:lnSpc>
                <a:spcPct val="130000"/>
              </a:lnSpc>
              <a:buFont typeface="微软雅黑" panose="020B0503020204020204" charset="-122"/>
              <a:buChar char="◇"/>
            </a:pPr>
            <a:r>
              <a:rPr lang="zh-CN" altLang="en-US" sz="4200" b="1">
                <a:latin typeface="楷体" panose="02010609060101010101" charset="-122"/>
                <a:ea typeface="楷体" panose="02010609060101010101" charset="-122"/>
              </a:rPr>
              <a:t>围观的中国人都紧握着拳头，但这是在外国人的地盘里，谁又敢怎么样呢？</a:t>
            </a:r>
            <a:endParaRPr lang="zh-CN" altLang="en-US" sz="4200" b="1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30000"/>
              </a:lnSpc>
              <a:buFont typeface="微软雅黑" panose="020B0503020204020204" charset="-122"/>
              <a:buChar char="◇"/>
            </a:pPr>
            <a:r>
              <a:rPr lang="zh-CN" altLang="en-US" sz="4200" b="1">
                <a:latin typeface="楷体" panose="02010609060101010101" charset="-122"/>
                <a:ea typeface="楷体" panose="02010609060101010101" charset="-122"/>
                <a:sym typeface="+mn-ea"/>
              </a:rPr>
              <a:t>围观的中国人都紧握着拳头，但这是在外国人的地盘里，谁也不敢怎么样。</a:t>
            </a:r>
            <a:endParaRPr lang="zh-CN" altLang="en-US" sz="4200" b="1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00735" y="511175"/>
            <a:ext cx="10532110" cy="2491740"/>
            <a:chOff x="1429" y="805"/>
            <a:chExt cx="16586" cy="3924"/>
          </a:xfrm>
        </p:grpSpPr>
        <p:sp>
          <p:nvSpPr>
            <p:cNvPr id="6" name="文本框 5"/>
            <p:cNvSpPr txBox="1"/>
            <p:nvPr/>
          </p:nvSpPr>
          <p:spPr>
            <a:xfrm>
              <a:off x="2171" y="805"/>
              <a:ext cx="15845" cy="3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4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读下面两组例句，体会不同的语气，然后想想在后面的两个情境中你要怎么说，写</a:t>
              </a:r>
              <a:r>
                <a:rPr lang="zh-CN" altLang="en-US" sz="4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下来读一读。</a:t>
              </a:r>
              <a:endParaRPr lang="zh-CN" altLang="en-US" sz="4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1352" name="Picture 2" descr="E:\陈文丽\人一语大课堂正文\印标.tif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29" y="1185"/>
              <a:ext cx="732" cy="74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07745" y="1514475"/>
            <a:ext cx="10176510" cy="3451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114300"/>
          </a:effectLst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Font typeface="微软雅黑" panose="020B0503020204020204" charset="-122"/>
              <a:buChar char="◇"/>
            </a:pPr>
            <a:r>
              <a:rPr lang="zh-CN" altLang="en-US" sz="4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您何必卖房子，只要您把胡子一剃，一登台，还愁没钱花？</a:t>
            </a:r>
            <a:endParaRPr lang="zh-CN" altLang="en-US" sz="42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71500" indent="-571500">
              <a:lnSpc>
                <a:spcPct val="130000"/>
              </a:lnSpc>
              <a:buFont typeface="微软雅黑" panose="020B0503020204020204" charset="-122"/>
              <a:buChar char="◇"/>
            </a:pPr>
            <a:r>
              <a:rPr lang="zh-CN" altLang="en-US" sz="4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您不用卖房子，只要您把胡子一剃，一登台，就不愁没钱花。</a:t>
            </a:r>
            <a:endParaRPr lang="zh-CN" altLang="en-US" sz="42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u=312286577,2909984842&amp;fm=2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1435" y="243205"/>
            <a:ext cx="9508490" cy="611060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996440" y="1206500"/>
            <a:ext cx="7950835" cy="40925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1066800" fontAlgn="auto">
              <a:lnSpc>
                <a:spcPct val="130000"/>
              </a:lnSpc>
            </a:pPr>
            <a:r>
              <a:rPr lang="zh-CN" altLang="en-US" sz="4000" b="1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以上两组句子第一句是反问句，第二句是陈述句，反问句是用疑问的句式表达肯定的观点，反问句的语气比陈述句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更加肯定有力，更能引起人们的思考。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6175" y="1844675"/>
            <a:ext cx="9899650" cy="32918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0160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sz="4000" b="1">
                <a:ea typeface="宋体" panose="02010600030101010101" pitchFamily="2" charset="-122"/>
              </a:rPr>
              <a:t>本组课文告诉我们什么道理呢？哪篇课文让你印象最深，受益匪浅呢？下面请同学们以课文为例，畅谈自己的收获，交流自己的体会和感受。</a:t>
            </a:r>
            <a:endParaRPr lang="zh-CN" altLang="en-US" sz="4000" b="1">
              <a:ea typeface="宋体" panose="02010600030101010101" pitchFamily="2" charset="-122"/>
            </a:endParaRPr>
          </a:p>
        </p:txBody>
      </p:sp>
      <p:grpSp>
        <p:nvGrpSpPr>
          <p:cNvPr id="6232" name="组合 12"/>
          <p:cNvGrpSpPr/>
          <p:nvPr/>
        </p:nvGrpSpPr>
        <p:grpSpPr>
          <a:xfrm>
            <a:off x="369253" y="273368"/>
            <a:ext cx="2494620" cy="716280"/>
            <a:chOff x="437" y="513"/>
            <a:chExt cx="3930" cy="1128"/>
          </a:xfrm>
        </p:grpSpPr>
        <p:pic>
          <p:nvPicPr>
            <p:cNvPr id="6233" name="Picture 11" descr="E:\陈文丽\人一语大课堂（下）\人一语大课堂正文\识字加油站.tif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4967" r="93993"/>
            <a:stretch>
              <a:fillRect/>
            </a:stretch>
          </p:blipFill>
          <p:spPr>
            <a:xfrm>
              <a:off x="437" y="513"/>
              <a:ext cx="340" cy="11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234" name="Picture 11" descr="E:\陈文丽\人一语大课堂（下）\人一语大课堂正文\识字加油站.tif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4967" r="93993"/>
            <a:stretch>
              <a:fillRect/>
            </a:stretch>
          </p:blipFill>
          <p:spPr>
            <a:xfrm>
              <a:off x="4027" y="513"/>
              <a:ext cx="340" cy="1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35" name="文本框 6"/>
            <p:cNvSpPr txBox="1"/>
            <p:nvPr/>
          </p:nvSpPr>
          <p:spPr>
            <a:xfrm>
              <a:off x="585" y="528"/>
              <a:ext cx="3505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4000" b="1">
                  <a:latin typeface="黑体" panose="02010609060101010101" pitchFamily="2" charset="-122"/>
                  <a:ea typeface="黑体" panose="02010609060101010101" pitchFamily="2" charset="-122"/>
                </a:rPr>
                <a:t>交流探索</a:t>
              </a:r>
              <a:endParaRPr lang="zh-CN" altLang="en-US" sz="40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847725" y="582295"/>
            <a:ext cx="10739755" cy="18503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小明在公共场合乱丢垃圾，还说反正有清洁工打扫，你提醒他说</a:t>
            </a:r>
            <a:r>
              <a:rPr lang="en-US" altLang="zh-CN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en-US" altLang="zh-CN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7725" y="2686685"/>
            <a:ext cx="10739755" cy="3291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示例：</a:t>
            </a:r>
            <a:r>
              <a:rPr lang="en-US" altLang="zh-CN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“小明，如果每个人都像你一样乱丢垃圾，就是有再多的清洁工，又怎么可能打扫得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完呢？”“小明，爱护环境，不乱扔垃圾，难道不是我们每个人应尽的责任吗？”</a:t>
            </a:r>
            <a:endParaRPr lang="zh-CN" altLang="en-US" sz="4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文本框 9"/>
          <p:cNvSpPr txBox="1"/>
          <p:nvPr/>
        </p:nvSpPr>
        <p:spPr>
          <a:xfrm>
            <a:off x="758190" y="824865"/>
            <a:ext cx="10295890" cy="18503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11176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过生日，你收到了梦寐以求的礼物，你有点儿不敢相信地说</a:t>
            </a:r>
            <a:r>
              <a:rPr lang="en-US" altLang="zh-CN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endParaRPr lang="en-US" altLang="zh-CN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5805" y="3178175"/>
            <a:ext cx="10739755" cy="24917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示例：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“我梦寐以求的不正是这样一件礼物吗？”“这件礼物如此精致，我怎么能不被它吸引？”</a:t>
            </a:r>
            <a:endParaRPr lang="zh-CN" altLang="en-US" sz="4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35420" y="552450"/>
            <a:ext cx="4631554" cy="5753732"/>
            <a:chOff x="862" y="2886"/>
            <a:chExt cx="7307" cy="9230"/>
          </a:xfrm>
        </p:grpSpPr>
        <p:sp>
          <p:nvSpPr>
            <p:cNvPr id="2" name="文本框 1"/>
            <p:cNvSpPr txBox="1"/>
            <p:nvPr/>
          </p:nvSpPr>
          <p:spPr>
            <a:xfrm>
              <a:off x="862" y="2886"/>
              <a:ext cx="7307" cy="9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ctr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4400" b="1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别董大</a:t>
              </a:r>
              <a:endPara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 indent="0" algn="ctr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3600" b="1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［唐］高适</a:t>
              </a:r>
              <a:endPara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 indent="0" algn="ctr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4400" b="1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千里黄云白日曛，</a:t>
              </a:r>
              <a:endPara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 indent="0" algn="ctr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4400" b="1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北风吹雁雪纷纷。</a:t>
              </a:r>
              <a:endPara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 indent="0" algn="ctr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4400" b="1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莫愁前路无知己，</a:t>
              </a:r>
              <a:endPara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 indent="0" algn="ctr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4400" b="1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天下谁人不识君？</a:t>
              </a:r>
              <a:endPara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34" y="5500"/>
              <a:ext cx="1185" cy="660"/>
            </a:xfrm>
            <a:prstGeom prst="rect">
              <a:avLst/>
            </a:prstGeom>
          </p:spPr>
        </p:pic>
      </p:grpSp>
      <p:grpSp>
        <p:nvGrpSpPr>
          <p:cNvPr id="6232" name="组合 12"/>
          <p:cNvGrpSpPr/>
          <p:nvPr/>
        </p:nvGrpSpPr>
        <p:grpSpPr>
          <a:xfrm>
            <a:off x="369253" y="273368"/>
            <a:ext cx="2494620" cy="716280"/>
            <a:chOff x="437" y="513"/>
            <a:chExt cx="3930" cy="1128"/>
          </a:xfrm>
        </p:grpSpPr>
        <p:pic>
          <p:nvPicPr>
            <p:cNvPr id="6233" name="Picture 11" descr="E:\陈文丽\人一语大课堂（下）\人一语大课堂正文\识字加油站.tif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4967" r="93993"/>
            <a:stretch>
              <a:fillRect/>
            </a:stretch>
          </p:blipFill>
          <p:spPr>
            <a:xfrm>
              <a:off x="437" y="513"/>
              <a:ext cx="340" cy="11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234" name="Picture 11" descr="E:\陈文丽\人一语大课堂（下）\人一语大课堂正文\识字加油站.tif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4967" r="93993"/>
            <a:stretch>
              <a:fillRect/>
            </a:stretch>
          </p:blipFill>
          <p:spPr>
            <a:xfrm>
              <a:off x="4027" y="513"/>
              <a:ext cx="340" cy="1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35" name="文本框 6"/>
            <p:cNvSpPr txBox="1"/>
            <p:nvPr/>
          </p:nvSpPr>
          <p:spPr>
            <a:xfrm>
              <a:off x="489" y="528"/>
              <a:ext cx="3505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4000" b="1">
                  <a:latin typeface="黑体" panose="02010609060101010101" pitchFamily="2" charset="-122"/>
                  <a:ea typeface="黑体" panose="02010609060101010101" pitchFamily="2" charset="-122"/>
                </a:rPr>
                <a:t>日积月累</a:t>
              </a:r>
              <a:endParaRPr lang="zh-CN" altLang="en-US" sz="40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pic>
        <p:nvPicPr>
          <p:cNvPr id="9" name="图片 8" descr="tim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470" y="1443990"/>
            <a:ext cx="5867400" cy="4401185"/>
          </a:xfrm>
          <a:prstGeom prst="rect">
            <a:avLst/>
          </a:prstGeom>
          <a:effectLst>
            <a:softEdge rad="2159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040" y="1895475"/>
            <a:ext cx="6270625" cy="334073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softEdge rad="50800"/>
          </a:effectLst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白日曛：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太阳黯淡无光。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莫：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不要。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谁人：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哪个人。 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君：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你，这里指董大。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8" name="Freeform: Shape 2"/>
          <p:cNvSpPr/>
          <p:nvPr/>
        </p:nvSpPr>
        <p:spPr>
          <a:xfrm>
            <a:off x="574040" y="623570"/>
            <a:ext cx="2860675" cy="775970"/>
          </a:xfrm>
          <a:custGeom>
            <a:avLst/>
            <a:gdLst>
              <a:gd name="connsiteX0" fmla="*/ 406399 w 4018173"/>
              <a:gd name="connsiteY0" fmla="*/ 0 h 812801"/>
              <a:gd name="connsiteX1" fmla="*/ 757974 w 4018173"/>
              <a:gd name="connsiteY1" fmla="*/ 0 h 812801"/>
              <a:gd name="connsiteX2" fmla="*/ 757984 w 4018173"/>
              <a:gd name="connsiteY2" fmla="*/ 1 h 812801"/>
              <a:gd name="connsiteX3" fmla="*/ 4018173 w 4018173"/>
              <a:gd name="connsiteY3" fmla="*/ 1 h 812801"/>
              <a:gd name="connsiteX4" fmla="*/ 4018173 w 4018173"/>
              <a:gd name="connsiteY4" fmla="*/ 812801 h 812801"/>
              <a:gd name="connsiteX5" fmla="*/ 449473 w 4018173"/>
              <a:gd name="connsiteY5" fmla="*/ 812801 h 812801"/>
              <a:gd name="connsiteX6" fmla="*/ 449473 w 4018173"/>
              <a:gd name="connsiteY6" fmla="*/ 812798 h 812801"/>
              <a:gd name="connsiteX7" fmla="*/ 406399 w 4018173"/>
              <a:gd name="connsiteY7" fmla="*/ 812798 h 812801"/>
              <a:gd name="connsiteX8" fmla="*/ 0 w 4018173"/>
              <a:gd name="connsiteY8" fmla="*/ 406399 h 812801"/>
              <a:gd name="connsiteX9" fmla="*/ 406399 w 4018173"/>
              <a:gd name="connsiteY9" fmla="*/ 0 h 81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18173" h="812801">
                <a:moveTo>
                  <a:pt x="406399" y="0"/>
                </a:moveTo>
                <a:lnTo>
                  <a:pt x="757974" y="0"/>
                </a:lnTo>
                <a:lnTo>
                  <a:pt x="757984" y="1"/>
                </a:lnTo>
                <a:lnTo>
                  <a:pt x="4018173" y="1"/>
                </a:lnTo>
                <a:lnTo>
                  <a:pt x="4018173" y="812801"/>
                </a:lnTo>
                <a:lnTo>
                  <a:pt x="449473" y="812801"/>
                </a:lnTo>
                <a:lnTo>
                  <a:pt x="449473" y="812798"/>
                </a:lnTo>
                <a:lnTo>
                  <a:pt x="406399" y="812798"/>
                </a:lnTo>
                <a:cubicBezTo>
                  <a:pt x="181951" y="812798"/>
                  <a:pt x="0" y="630847"/>
                  <a:pt x="0" y="406399"/>
                </a:cubicBezTo>
                <a:cubicBezTo>
                  <a:pt x="0" y="181951"/>
                  <a:pt x="181951" y="0"/>
                  <a:pt x="40639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r>
              <a:rPr lang="zh-CN" altLang="en-US" sz="4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词语解释</a:t>
            </a:r>
            <a:endParaRPr lang="zh-CN" altLang="en-US" sz="4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23315" y="1707515"/>
            <a:ext cx="10231120" cy="4092575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wrap="square" rtlCol="0" anchor="t">
            <a:spAutoFit/>
          </a:bodyPr>
          <a:lstStyle/>
          <a:p>
            <a:pPr indent="10160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满天阴沉沉的云，太阳也变得暗暗的，北风呼呼地吹，大雁在纷飞的雪花中向南飞去。不要担心新去的地方没有朋友，凭着你的琴声、你的音乐修养世上有谁不知道你、不敬重你呢？</a:t>
            </a:r>
            <a:endParaRPr sz="4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8" name="Freeform: Shape 2"/>
          <p:cNvSpPr/>
          <p:nvPr/>
        </p:nvSpPr>
        <p:spPr>
          <a:xfrm>
            <a:off x="574040" y="623570"/>
            <a:ext cx="2860675" cy="775970"/>
          </a:xfrm>
          <a:custGeom>
            <a:avLst/>
            <a:gdLst>
              <a:gd name="connsiteX0" fmla="*/ 406399 w 4018173"/>
              <a:gd name="connsiteY0" fmla="*/ 0 h 812801"/>
              <a:gd name="connsiteX1" fmla="*/ 757974 w 4018173"/>
              <a:gd name="connsiteY1" fmla="*/ 0 h 812801"/>
              <a:gd name="connsiteX2" fmla="*/ 757984 w 4018173"/>
              <a:gd name="connsiteY2" fmla="*/ 1 h 812801"/>
              <a:gd name="connsiteX3" fmla="*/ 4018173 w 4018173"/>
              <a:gd name="connsiteY3" fmla="*/ 1 h 812801"/>
              <a:gd name="connsiteX4" fmla="*/ 4018173 w 4018173"/>
              <a:gd name="connsiteY4" fmla="*/ 812801 h 812801"/>
              <a:gd name="connsiteX5" fmla="*/ 449473 w 4018173"/>
              <a:gd name="connsiteY5" fmla="*/ 812801 h 812801"/>
              <a:gd name="connsiteX6" fmla="*/ 449473 w 4018173"/>
              <a:gd name="connsiteY6" fmla="*/ 812798 h 812801"/>
              <a:gd name="connsiteX7" fmla="*/ 406399 w 4018173"/>
              <a:gd name="connsiteY7" fmla="*/ 812798 h 812801"/>
              <a:gd name="connsiteX8" fmla="*/ 0 w 4018173"/>
              <a:gd name="connsiteY8" fmla="*/ 406399 h 812801"/>
              <a:gd name="connsiteX9" fmla="*/ 406399 w 4018173"/>
              <a:gd name="connsiteY9" fmla="*/ 0 h 81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18173" h="812801">
                <a:moveTo>
                  <a:pt x="406399" y="0"/>
                </a:moveTo>
                <a:lnTo>
                  <a:pt x="757974" y="0"/>
                </a:lnTo>
                <a:lnTo>
                  <a:pt x="757984" y="1"/>
                </a:lnTo>
                <a:lnTo>
                  <a:pt x="4018173" y="1"/>
                </a:lnTo>
                <a:lnTo>
                  <a:pt x="4018173" y="812801"/>
                </a:lnTo>
                <a:lnTo>
                  <a:pt x="449473" y="812801"/>
                </a:lnTo>
                <a:lnTo>
                  <a:pt x="449473" y="812798"/>
                </a:lnTo>
                <a:lnTo>
                  <a:pt x="406399" y="812798"/>
                </a:lnTo>
                <a:cubicBezTo>
                  <a:pt x="181951" y="812798"/>
                  <a:pt x="0" y="630847"/>
                  <a:pt x="0" y="406399"/>
                </a:cubicBezTo>
                <a:cubicBezTo>
                  <a:pt x="0" y="181951"/>
                  <a:pt x="181951" y="0"/>
                  <a:pt x="40639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r>
              <a:rPr lang="zh-CN" altLang="en-US" sz="4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诗歌大意</a:t>
            </a:r>
            <a:endParaRPr lang="zh-CN" altLang="en-US" sz="4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10260" y="2694940"/>
            <a:ext cx="10374630" cy="2730500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wrap="square" rtlCol="0" anchor="t">
            <a:spAutoFit/>
          </a:bodyPr>
          <a:lstStyle/>
          <a:p>
            <a:pPr indent="11176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这是一首送别诗，作者在送别友人时没有仅仅表达离别之情，而是主要着意于劝慰友人，借以赞扬他天下驰名。</a:t>
            </a:r>
            <a:endParaRPr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8" name="Freeform: Shape 2"/>
          <p:cNvSpPr/>
          <p:nvPr/>
        </p:nvSpPr>
        <p:spPr>
          <a:xfrm>
            <a:off x="574040" y="623570"/>
            <a:ext cx="2860675" cy="775970"/>
          </a:xfrm>
          <a:custGeom>
            <a:avLst/>
            <a:gdLst>
              <a:gd name="connsiteX0" fmla="*/ 406399 w 4018173"/>
              <a:gd name="connsiteY0" fmla="*/ 0 h 812801"/>
              <a:gd name="connsiteX1" fmla="*/ 757974 w 4018173"/>
              <a:gd name="connsiteY1" fmla="*/ 0 h 812801"/>
              <a:gd name="connsiteX2" fmla="*/ 757984 w 4018173"/>
              <a:gd name="connsiteY2" fmla="*/ 1 h 812801"/>
              <a:gd name="connsiteX3" fmla="*/ 4018173 w 4018173"/>
              <a:gd name="connsiteY3" fmla="*/ 1 h 812801"/>
              <a:gd name="connsiteX4" fmla="*/ 4018173 w 4018173"/>
              <a:gd name="connsiteY4" fmla="*/ 812801 h 812801"/>
              <a:gd name="connsiteX5" fmla="*/ 449473 w 4018173"/>
              <a:gd name="connsiteY5" fmla="*/ 812801 h 812801"/>
              <a:gd name="connsiteX6" fmla="*/ 449473 w 4018173"/>
              <a:gd name="connsiteY6" fmla="*/ 812798 h 812801"/>
              <a:gd name="connsiteX7" fmla="*/ 406399 w 4018173"/>
              <a:gd name="connsiteY7" fmla="*/ 812798 h 812801"/>
              <a:gd name="connsiteX8" fmla="*/ 0 w 4018173"/>
              <a:gd name="connsiteY8" fmla="*/ 406399 h 812801"/>
              <a:gd name="connsiteX9" fmla="*/ 406399 w 4018173"/>
              <a:gd name="connsiteY9" fmla="*/ 0 h 81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18173" h="812801">
                <a:moveTo>
                  <a:pt x="406399" y="0"/>
                </a:moveTo>
                <a:lnTo>
                  <a:pt x="757974" y="0"/>
                </a:lnTo>
                <a:lnTo>
                  <a:pt x="757984" y="1"/>
                </a:lnTo>
                <a:lnTo>
                  <a:pt x="4018173" y="1"/>
                </a:lnTo>
                <a:lnTo>
                  <a:pt x="4018173" y="812801"/>
                </a:lnTo>
                <a:lnTo>
                  <a:pt x="449473" y="812801"/>
                </a:lnTo>
                <a:lnTo>
                  <a:pt x="449473" y="812798"/>
                </a:lnTo>
                <a:lnTo>
                  <a:pt x="406399" y="812798"/>
                </a:lnTo>
                <a:cubicBezTo>
                  <a:pt x="181951" y="812798"/>
                  <a:pt x="0" y="630847"/>
                  <a:pt x="0" y="406399"/>
                </a:cubicBezTo>
                <a:cubicBezTo>
                  <a:pt x="0" y="181951"/>
                  <a:pt x="181951" y="0"/>
                  <a:pt x="40639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r>
              <a:rPr lang="zh-CN" altLang="en-US" sz="4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诗歌赏析</a:t>
            </a:r>
            <a:endParaRPr lang="zh-CN" altLang="en-US" sz="4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1"/>
          <p:cNvPicPr>
            <a:picLocks noChangeAspect="1"/>
          </p:cNvPicPr>
          <p:nvPr/>
        </p:nvPicPr>
        <p:blipFill>
          <a:blip r:embed="rId1">
            <a:lum bright="6000" contrast="6000"/>
          </a:blip>
          <a:srcRect b="1508"/>
          <a:stretch>
            <a:fillRect/>
          </a:stretch>
        </p:blipFill>
        <p:spPr>
          <a:xfrm>
            <a:off x="635" y="-8255"/>
            <a:ext cx="12192000" cy="68745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" name="组合 17"/>
          <p:cNvGrpSpPr/>
          <p:nvPr/>
        </p:nvGrpSpPr>
        <p:grpSpPr>
          <a:xfrm>
            <a:off x="873125" y="649605"/>
            <a:ext cx="3772535" cy="829310"/>
            <a:chOff x="1351" y="711"/>
            <a:chExt cx="5941" cy="1306"/>
          </a:xfrm>
        </p:grpSpPr>
        <p:sp>
          <p:nvSpPr>
            <p:cNvPr id="15" name="椭圆 14"/>
            <p:cNvSpPr/>
            <p:nvPr/>
          </p:nvSpPr>
          <p:spPr>
            <a:xfrm>
              <a:off x="1351" y="711"/>
              <a:ext cx="1306" cy="1306"/>
            </a:xfrm>
            <a:prstGeom prst="ellipse">
              <a:avLst/>
            </a:prstGeom>
            <a:solidFill>
              <a:srgbClr val="F8CEB3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altLang="zh-CN" sz="4000" b="1">
                <a:latin typeface="+mj-lt"/>
                <a:ea typeface="楷体" panose="02010609060101010101" charset="-122"/>
                <a:cs typeface="+mj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82" y="783"/>
              <a:ext cx="1266" cy="1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sz="4400" b="1">
                  <a:solidFill>
                    <a:srgbClr val="0303E1"/>
                  </a:solidFill>
                  <a:latin typeface="+mj-lt"/>
                  <a:ea typeface="楷体" panose="02010609060101010101" charset="-122"/>
                  <a:cs typeface="+mj-lt"/>
                  <a:sym typeface="+mn-ea"/>
                </a:rPr>
                <a:t>21</a:t>
              </a:r>
              <a:endParaRPr lang="en-US" altLang="zh-CN" sz="4400" b="1">
                <a:solidFill>
                  <a:srgbClr val="0303E1"/>
                </a:solidFill>
                <a:latin typeface="+mj-lt"/>
                <a:ea typeface="楷体" panose="02010609060101010101" charset="-122"/>
                <a:cs typeface="+mj-lt"/>
                <a:sym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869" y="783"/>
              <a:ext cx="4423" cy="1210"/>
            </a:xfrm>
            <a:prstGeom prst="rect">
              <a:avLst/>
            </a:prstGeom>
            <a:solidFill>
              <a:schemeClr val="bg1">
                <a:alpha val="77000"/>
              </a:schemeClr>
            </a:solidFill>
          </p:spPr>
          <p:txBody>
            <a:bodyPr wrap="square" rtlCol="0">
              <a:spAutoFit/>
            </a:bodyPr>
            <a:p>
              <a:pPr algn="dist"/>
              <a:r>
                <a:rPr lang="zh-CN" altLang="en-US" sz="44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古诗三首</a:t>
              </a:r>
              <a:endParaRPr lang="zh-CN" altLang="en-US" sz="4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84250" y="1578610"/>
            <a:ext cx="10049510" cy="449008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 anchor="t">
            <a:spAutoFit/>
          </a:bodyPr>
          <a:p>
            <a:pPr indent="11176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sym typeface="+mn-ea"/>
              </a:rPr>
              <a:t>《出塞》描写的是驻守边疆的将士们久征未归的情景。表达了诗人希望朝廷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sym typeface="+mn-ea"/>
              </a:rPr>
              <a:t>__________</a:t>
            </a:r>
            <a:r>
              <a:rPr lang="en-US" altLang="zh-CN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,_____________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sym typeface="+mn-ea"/>
              </a:rPr>
              <a:t>战乱，使国家得到安宁、人民过上安定生活的美好心愿。</a:t>
            </a:r>
            <a:endParaRPr lang="zh-CN" altLang="en-US" sz="4400"/>
          </a:p>
        </p:txBody>
      </p:sp>
      <p:sp>
        <p:nvSpPr>
          <p:cNvPr id="3" name="文本框 2"/>
          <p:cNvSpPr txBox="1"/>
          <p:nvPr/>
        </p:nvSpPr>
        <p:spPr>
          <a:xfrm>
            <a:off x="1788160" y="3437890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4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起任良将</a:t>
            </a:r>
            <a:endParaRPr lang="zh-CN" altLang="en-US" sz="44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92980" y="3407410"/>
            <a:ext cx="35509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4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早日平息边塞</a:t>
            </a:r>
            <a:endParaRPr lang="zh-CN" altLang="en-US" sz="44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图片 2" descr="4D08CC46AC59F1834822D605CBF052DBB4133934_size249_w1280_h7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175"/>
            <a:ext cx="12194540" cy="68599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73075" y="1658620"/>
            <a:ext cx="11269345" cy="273050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 anchor="t">
            <a:spAutoFit/>
          </a:bodyPr>
          <a:p>
            <a:pPr indent="11176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en-US" altLang="zh-CN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《凉州词》描写了出征前盛大热闹的酒筵以及战士们痛快豪饮的场面，表现了战士们___________________________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的思想感情。</a:t>
            </a:r>
            <a:endParaRPr lang="zh-CN" altLang="en-US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80465" y="3473450"/>
            <a:ext cx="748030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4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将生死置之度外的悲壮而豪迈</a:t>
            </a:r>
            <a:endParaRPr lang="zh-CN" altLang="en-US" sz="44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u=13072155,3974522250&amp;fm=26&amp;gp=0"/>
          <p:cNvPicPr>
            <a:picLocks noChangeAspect="1"/>
          </p:cNvPicPr>
          <p:nvPr/>
        </p:nvPicPr>
        <p:blipFill>
          <a:blip r:embed="rId1"/>
          <a:srcRect t="21630"/>
          <a:stretch>
            <a:fillRect/>
          </a:stretch>
        </p:blipFill>
        <p:spPr>
          <a:xfrm>
            <a:off x="-6350" y="-13335"/>
            <a:ext cx="12204065" cy="68865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11480" y="744855"/>
            <a:ext cx="6062345" cy="536956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	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</a:rPr>
              <a:t>《夏日绝句》赞颂了项羽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宁死不屈的英雄气概，表达了诗人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</a:rPr>
              <a:t>_____________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</a:rPr>
              <a:t>_____________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的爱国情怀。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4350" y="3427095"/>
            <a:ext cx="35509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4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渴望抗击侵略</a:t>
            </a:r>
            <a:endParaRPr lang="zh-CN" altLang="en-US" sz="44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1480" y="4277360"/>
            <a:ext cx="35509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4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早日收复失地</a:t>
            </a:r>
            <a:endParaRPr lang="zh-CN" altLang="en-US" sz="44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92810" y="1753870"/>
            <a:ext cx="10024110" cy="40925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10160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本文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通过描写少年周恩来耳闻目睹中国人受欺凌却无处说理的事情，从中深刻体会到伯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父说的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的含义，从而立志要为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而读书，表现了少年周恩来的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73125" y="649605"/>
            <a:ext cx="6280785" cy="829310"/>
            <a:chOff x="1351" y="711"/>
            <a:chExt cx="9891" cy="1306"/>
          </a:xfrm>
        </p:grpSpPr>
        <p:sp>
          <p:nvSpPr>
            <p:cNvPr id="15" name="椭圆 14"/>
            <p:cNvSpPr/>
            <p:nvPr/>
          </p:nvSpPr>
          <p:spPr>
            <a:xfrm>
              <a:off x="1351" y="711"/>
              <a:ext cx="1306" cy="1306"/>
            </a:xfrm>
            <a:prstGeom prst="ellipse">
              <a:avLst/>
            </a:prstGeom>
            <a:solidFill>
              <a:srgbClr val="F8CEB3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altLang="zh-CN" sz="4000" b="1">
                <a:latin typeface="+mj-lt"/>
                <a:ea typeface="楷体" panose="02010609060101010101" charset="-122"/>
                <a:cs typeface="+mj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82" y="783"/>
              <a:ext cx="1266" cy="1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sz="4400" b="1">
                  <a:solidFill>
                    <a:srgbClr val="0303E1"/>
                  </a:solidFill>
                  <a:latin typeface="+mj-lt"/>
                  <a:ea typeface="楷体" panose="02010609060101010101" charset="-122"/>
                  <a:cs typeface="+mj-lt"/>
                  <a:sym typeface="+mn-ea"/>
                </a:rPr>
                <a:t>22</a:t>
              </a:r>
              <a:endParaRPr lang="en-US" altLang="zh-CN" sz="4400" b="1">
                <a:solidFill>
                  <a:srgbClr val="0303E1"/>
                </a:solidFill>
                <a:latin typeface="+mj-lt"/>
                <a:ea typeface="楷体" panose="02010609060101010101" charset="-122"/>
                <a:cs typeface="+mj-lt"/>
                <a:sym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869" y="783"/>
              <a:ext cx="8373" cy="1210"/>
            </a:xfrm>
            <a:prstGeom prst="rect">
              <a:avLst/>
            </a:prstGeom>
            <a:solidFill>
              <a:schemeClr val="bg1">
                <a:alpha val="77000"/>
              </a:schemeClr>
            </a:solidFill>
          </p:spPr>
          <p:txBody>
            <a:bodyPr wrap="square" rtlCol="0">
              <a:spAutoFit/>
            </a:bodyPr>
            <a:p>
              <a:pPr algn="dist"/>
              <a:r>
                <a:rPr lang="zh-CN" altLang="en-US" sz="44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为中华之崛起而读书</a:t>
              </a:r>
              <a:endParaRPr lang="zh-CN" altLang="en-US" sz="4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402330" y="3431540"/>
            <a:ext cx="32461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0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“中华不振</a:t>
            </a:r>
            <a:r>
              <a:rPr lang="en-US" altLang="zh-CN" sz="40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endParaRPr lang="en-US" altLang="zh-CN" sz="40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30730" y="4214495"/>
            <a:ext cx="22250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0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振兴中华</a:t>
            </a:r>
            <a:endParaRPr lang="zh-CN" altLang="en-US" sz="40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25600" y="4997450"/>
            <a:ext cx="22250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0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博大胸襟</a:t>
            </a:r>
            <a:endParaRPr lang="zh-CN" altLang="en-US" sz="40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31080" y="4997450"/>
            <a:ext cx="22250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0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远大志向</a:t>
            </a:r>
            <a:endParaRPr lang="zh-CN" altLang="en-US" sz="40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" name="组合 17"/>
          <p:cNvGrpSpPr/>
          <p:nvPr/>
        </p:nvGrpSpPr>
        <p:grpSpPr>
          <a:xfrm>
            <a:off x="873125" y="649605"/>
            <a:ext cx="4235450" cy="829310"/>
            <a:chOff x="1351" y="711"/>
            <a:chExt cx="6670" cy="1306"/>
          </a:xfrm>
        </p:grpSpPr>
        <p:sp>
          <p:nvSpPr>
            <p:cNvPr id="15" name="椭圆 14"/>
            <p:cNvSpPr/>
            <p:nvPr/>
          </p:nvSpPr>
          <p:spPr>
            <a:xfrm>
              <a:off x="1351" y="711"/>
              <a:ext cx="1306" cy="1306"/>
            </a:xfrm>
            <a:prstGeom prst="ellipse">
              <a:avLst/>
            </a:prstGeom>
            <a:solidFill>
              <a:srgbClr val="F8CEB3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altLang="zh-CN" sz="4000" b="1">
                <a:latin typeface="+mj-lt"/>
                <a:ea typeface="楷体" panose="02010609060101010101" charset="-122"/>
                <a:cs typeface="+mj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82" y="783"/>
              <a:ext cx="1266" cy="1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sz="4400" b="1">
                  <a:solidFill>
                    <a:srgbClr val="0303E1"/>
                  </a:solidFill>
                  <a:latin typeface="+mj-lt"/>
                  <a:ea typeface="楷体" panose="02010609060101010101" charset="-122"/>
                  <a:cs typeface="+mj-lt"/>
                  <a:sym typeface="+mn-ea"/>
                </a:rPr>
                <a:t>23</a:t>
              </a:r>
              <a:endParaRPr lang="en-US" altLang="zh-CN" sz="4400" b="1">
                <a:solidFill>
                  <a:srgbClr val="0303E1"/>
                </a:solidFill>
                <a:latin typeface="+mj-lt"/>
                <a:ea typeface="楷体" panose="02010609060101010101" charset="-122"/>
                <a:cs typeface="+mj-lt"/>
                <a:sym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869" y="783"/>
              <a:ext cx="5152" cy="1210"/>
            </a:xfrm>
            <a:prstGeom prst="rect">
              <a:avLst/>
            </a:prstGeom>
            <a:solidFill>
              <a:schemeClr val="bg1">
                <a:alpha val="77000"/>
              </a:schemeClr>
            </a:solidFill>
          </p:spPr>
          <p:txBody>
            <a:bodyPr wrap="square" rtlCol="0">
              <a:spAutoFit/>
            </a:bodyPr>
            <a:p>
              <a:pPr algn="dist"/>
              <a:r>
                <a:rPr lang="zh-CN" altLang="en-US" sz="44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梅兰芳蓄须</a:t>
              </a:r>
              <a:endParaRPr lang="zh-CN" altLang="en-US" sz="4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73125" y="1847850"/>
            <a:ext cx="9174480" cy="36099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本文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通过讲述梅兰芳先生想尽一切办法拒绝为侵略者表演的事迹，高度赞扬了他______________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12210" y="3669665"/>
            <a:ext cx="41122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4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崇高的民族气节</a:t>
            </a:r>
            <a:endParaRPr lang="zh-CN" altLang="en-US" sz="44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91895" y="4533900"/>
            <a:ext cx="41122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4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强烈的爱国思想</a:t>
            </a:r>
            <a:endParaRPr lang="zh-CN" altLang="en-US" sz="44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lum bright="6000" contrast="6000"/>
          </a:blip>
          <a:stretch>
            <a:fillRect/>
          </a:stretch>
        </p:blipFill>
        <p:spPr>
          <a:xfrm>
            <a:off x="8749665" y="3669665"/>
            <a:ext cx="2052320" cy="2445385"/>
          </a:xfrm>
          <a:prstGeom prst="ellipse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28412"/>
          <a:stretch>
            <a:fillRect/>
          </a:stretch>
        </p:blipFill>
        <p:spPr>
          <a:xfrm>
            <a:off x="5562600" y="3512820"/>
            <a:ext cx="6621780" cy="33508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43255" y="1821815"/>
            <a:ext cx="10905490" cy="36099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11176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本文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</a:rPr>
              <a:t>以充满深情的笔触,生动形象地讴歌了延安精神，热情地抒发了追寻延安精神的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迫切心情，强调了在新时期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延安精神的重要性。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73125" y="649605"/>
            <a:ext cx="5822950" cy="829310"/>
            <a:chOff x="1351" y="711"/>
            <a:chExt cx="9170" cy="1306"/>
          </a:xfrm>
        </p:grpSpPr>
        <p:sp>
          <p:nvSpPr>
            <p:cNvPr id="15" name="椭圆 14"/>
            <p:cNvSpPr/>
            <p:nvPr/>
          </p:nvSpPr>
          <p:spPr>
            <a:xfrm>
              <a:off x="1351" y="711"/>
              <a:ext cx="1306" cy="1306"/>
            </a:xfrm>
            <a:prstGeom prst="ellipse">
              <a:avLst/>
            </a:prstGeom>
            <a:solidFill>
              <a:srgbClr val="F8CEB3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altLang="zh-CN" sz="4000" b="1">
                <a:latin typeface="+mj-lt"/>
                <a:ea typeface="楷体" panose="02010609060101010101" charset="-122"/>
                <a:cs typeface="+mj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82" y="783"/>
              <a:ext cx="1266" cy="1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sz="4400" b="1">
                  <a:solidFill>
                    <a:srgbClr val="0303E1"/>
                  </a:solidFill>
                  <a:latin typeface="+mj-lt"/>
                  <a:ea typeface="楷体" panose="02010609060101010101" charset="-122"/>
                  <a:cs typeface="+mj-lt"/>
                  <a:sym typeface="+mn-ea"/>
                </a:rPr>
                <a:t>24</a:t>
              </a:r>
              <a:endParaRPr lang="en-US" altLang="zh-CN" sz="4400" b="1">
                <a:solidFill>
                  <a:srgbClr val="0303E1"/>
                </a:solidFill>
                <a:latin typeface="+mj-lt"/>
                <a:ea typeface="楷体" panose="02010609060101010101" charset="-122"/>
                <a:cs typeface="+mj-lt"/>
                <a:sym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869" y="783"/>
              <a:ext cx="7652" cy="1210"/>
            </a:xfrm>
            <a:prstGeom prst="rect">
              <a:avLst/>
            </a:prstGeom>
            <a:solidFill>
              <a:schemeClr val="bg1">
                <a:alpha val="77000"/>
              </a:schemeClr>
            </a:solidFill>
          </p:spPr>
          <p:txBody>
            <a:bodyPr wrap="square" rtlCol="0">
              <a:spAutoFit/>
            </a:bodyPr>
            <a:p>
              <a:pPr algn="dist"/>
              <a:r>
                <a:rPr lang="zh-CN" altLang="en-US" sz="44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延安，我把你追寻</a:t>
              </a:r>
              <a:endParaRPr lang="zh-CN" altLang="en-US" sz="4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8093710" y="3666490"/>
            <a:ext cx="13055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4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继承</a:t>
            </a:r>
            <a:endParaRPr lang="zh-CN" altLang="en-US" sz="44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8360" y="4526280"/>
            <a:ext cx="13055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400" b="1">
                <a:solidFill>
                  <a:srgbClr val="FE0DC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发扬</a:t>
            </a:r>
            <a:endParaRPr lang="zh-CN" altLang="en-US" sz="4400" b="1">
              <a:solidFill>
                <a:srgbClr val="FE0DC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0320" y="1743710"/>
            <a:ext cx="1792605" cy="1903095"/>
          </a:xfrm>
          <a:prstGeom prst="rect">
            <a:avLst/>
          </a:prstGeom>
        </p:spPr>
      </p:pic>
      <p:pic>
        <p:nvPicPr>
          <p:cNvPr id="8" name="图片 7" descr="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00335" y="4325620"/>
            <a:ext cx="1542415" cy="2182495"/>
          </a:xfrm>
          <a:prstGeom prst="rect">
            <a:avLst/>
          </a:prstGeom>
        </p:spPr>
      </p:pic>
      <p:grpSp>
        <p:nvGrpSpPr>
          <p:cNvPr id="6232" name="组合 12"/>
          <p:cNvGrpSpPr/>
          <p:nvPr/>
        </p:nvGrpSpPr>
        <p:grpSpPr>
          <a:xfrm>
            <a:off x="369253" y="273368"/>
            <a:ext cx="2494620" cy="716280"/>
            <a:chOff x="437" y="513"/>
            <a:chExt cx="3930" cy="1128"/>
          </a:xfrm>
        </p:grpSpPr>
        <p:pic>
          <p:nvPicPr>
            <p:cNvPr id="6233" name="Picture 11" descr="E:\陈文丽\人一语大课堂（下）\人一语大课堂正文\识字加油站.t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4967" r="93993"/>
            <a:stretch>
              <a:fillRect/>
            </a:stretch>
          </p:blipFill>
          <p:spPr>
            <a:xfrm>
              <a:off x="437" y="513"/>
              <a:ext cx="340" cy="11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234" name="Picture 11" descr="E:\陈文丽\人一语大课堂（下）\人一语大课堂正文\识字加油站.t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4967" r="93993"/>
            <a:stretch>
              <a:fillRect/>
            </a:stretch>
          </p:blipFill>
          <p:spPr>
            <a:xfrm>
              <a:off x="4027" y="513"/>
              <a:ext cx="340" cy="1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35" name="文本框 6"/>
            <p:cNvSpPr txBox="1"/>
            <p:nvPr/>
          </p:nvSpPr>
          <p:spPr>
            <a:xfrm>
              <a:off x="585" y="528"/>
              <a:ext cx="3505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4000" b="1">
                  <a:latin typeface="黑体" panose="02010609060101010101" pitchFamily="2" charset="-122"/>
                  <a:ea typeface="黑体" panose="02010609060101010101" pitchFamily="2" charset="-122"/>
                </a:rPr>
                <a:t>交流平台</a:t>
              </a:r>
              <a:endParaRPr lang="en-US" altLang="zh-CN" sz="40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0" name="Rectangle 2"/>
          <p:cNvSpPr/>
          <p:nvPr/>
        </p:nvSpPr>
        <p:spPr>
          <a:xfrm flipH="1">
            <a:off x="2016760" y="1490980"/>
            <a:ext cx="9411970" cy="1906270"/>
          </a:xfrm>
          <a:prstGeom prst="wedgeRectCallout">
            <a:avLst>
              <a:gd name="adj1" fmla="val 55903"/>
              <a:gd name="adj2" fmla="val -1898"/>
            </a:avLst>
          </a:prstGeom>
          <a:noFill/>
          <a:ln w="28575" cap="flat" cmpd="sng">
            <a:solidFill>
              <a:srgbClr val="F97EA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indent="1117600" fontAlgn="base">
              <a:lnSpc>
                <a:spcPct val="130000"/>
              </a:lnSpc>
              <a:spcBef>
                <a:spcPts val="600"/>
              </a:spcBef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 strike="noStrike" noProof="1" dirty="0">
                <a:solidFill>
                  <a:srgbClr val="0000FF"/>
                </a:solidFill>
                <a:uFillTx/>
                <a:latin typeface="楷体" panose="02010609060101010101" charset="-122"/>
                <a:ea typeface="楷体" panose="02010609060101010101" charset="-122"/>
              </a:rPr>
              <a:t>我发现题目有时能提示文章的主要内容，如《观潮》《盘古开天地》。</a:t>
            </a:r>
            <a:endParaRPr lang="zh-CN" altLang="en-US" sz="4400" b="1" strike="noStrike" noProof="1" dirty="0">
              <a:solidFill>
                <a:srgbClr val="0000FF"/>
              </a:solidFill>
              <a:uFillTx/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Rectangle 2"/>
          <p:cNvSpPr/>
          <p:nvPr/>
        </p:nvSpPr>
        <p:spPr>
          <a:xfrm flipH="1">
            <a:off x="683260" y="3792220"/>
            <a:ext cx="9411970" cy="2715895"/>
          </a:xfrm>
          <a:prstGeom prst="wedgeRectCallout">
            <a:avLst>
              <a:gd name="adj1" fmla="val -55923"/>
              <a:gd name="adj2" fmla="val -13619"/>
            </a:avLst>
          </a:prstGeom>
          <a:noFill/>
          <a:ln w="28575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indent="1117600" fontAlgn="base">
              <a:lnSpc>
                <a:spcPct val="130000"/>
              </a:lnSpc>
              <a:spcBef>
                <a:spcPts val="600"/>
              </a:spcBef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 strike="noStrike" noProof="1" dirty="0">
                <a:solidFill>
                  <a:srgbClr val="FE0DC8"/>
                </a:solidFill>
                <a:uFillTx/>
                <a:latin typeface="楷体" panose="02010609060101010101" charset="-122"/>
                <a:ea typeface="楷体" panose="02010609060101010101" charset="-122"/>
              </a:rPr>
              <a:t>弄清事情的起因、经过、结果，能帮助我们把握文章的主要内容，如《普罗米修斯》。</a:t>
            </a:r>
            <a:endParaRPr lang="zh-CN" altLang="en-US" sz="4400" b="1" strike="noStrike" noProof="1" dirty="0">
              <a:solidFill>
                <a:srgbClr val="FE0DC8"/>
              </a:solidFill>
              <a:uFillTx/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</p:bldLst>
  </p:timing>
</p:sld>
</file>

<file path=ppt/tags/tag1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2_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1981</Words>
  <Application>WPS 演示</Application>
  <PresentationFormat>宽屏</PresentationFormat>
  <Paragraphs>137</Paragraphs>
  <Slides>25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</vt:lpstr>
      <vt:lpstr>宋体</vt:lpstr>
      <vt:lpstr>Wingdings</vt:lpstr>
      <vt:lpstr>楷体</vt:lpstr>
      <vt:lpstr>黑体</vt:lpstr>
      <vt:lpstr>微软雅黑</vt:lpstr>
      <vt:lpstr>Arial Unicode MS</vt:lpstr>
      <vt:lpstr>Calibri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141</cp:revision>
  <dcterms:created xsi:type="dcterms:W3CDTF">2018-03-01T02:03:00Z</dcterms:created>
  <dcterms:modified xsi:type="dcterms:W3CDTF">2021-10-13T06:03:52Z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2D0286B94D8E4D358398AAD309EA3153</vt:lpwstr>
  </property>
</Properties>
</file>